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96B0165-2CF5-4B7E-98AA-ABC05DE0FEC6}">
  <a:tblStyle styleId="{C96B0165-2CF5-4B7E-98AA-ABC05DE0FEC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CEAF0"/>
          </a:solidFill>
        </a:fill>
      </a:tcStyle>
    </a:wholeTbl>
    <a:band1H>
      <a:tcStyle>
        <a:tcBdr/>
        <a:fill>
          <a:solidFill>
            <a:srgbClr val="D7D2DF"/>
          </a:solidFill>
        </a:fill>
      </a:tcStyle>
    </a:band1H>
    <a:band1V>
      <a:tcStyle>
        <a:tcBdr/>
        <a:fill>
          <a:solidFill>
            <a:srgbClr val="D7D2DF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4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67492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4275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0721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00496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59392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89052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36152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42342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65478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21343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20448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8442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96535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902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8297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6299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9761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339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8087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2927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0096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gi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Studies Interactive Notebook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Shape 86" descr="http://www.murrieta.k12.ca.us/cms/lib5/CA01000508/Centricity/Domain/2584/interactive%20notebooks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609600"/>
            <a:ext cx="4762499" cy="13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5: Grading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Notebooks show individual learning and should not be copied.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Copied notebooks from other students will be </a:t>
            </a:r>
            <a:r>
              <a:rPr lang="en-US" sz="29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considered </a:t>
            </a: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cheating and will not receive credit.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Discipline action may be taken for copying and/or taking another students notebook.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Notebooks will be graded at the end of every unit.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Notebooks are worth 25% of your overall average.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6: Storage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Notebooks will be kept in the classroom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may NOT remove notebooks for any reason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At the start of class notebooks will be passed out and collected at the end of class.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Let’s Get Started </a:t>
            </a:r>
          </a:p>
        </p:txBody>
      </p:sp>
      <p:sp>
        <p:nvSpPr>
          <p:cNvPr id="160" name="Shape 16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Front Cover of Notebook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Class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US" sz="248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Grade Social Studies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dirty="0" smtClean="0"/>
              <a:t>Lizards</a:t>
            </a: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Ms. Woodside</a:t>
            </a:r>
            <a:endParaRPr lang="en-US"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Example:</a:t>
            </a:r>
            <a:endParaRPr lang="en-US"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Sally Smith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Core 4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-US" sz="2480" b="0" i="0" u="none" strike="noStrike" cap="none" baseline="30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248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Grade Social </a:t>
            </a: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Studies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80" dirty="0" smtClean="0"/>
              <a:t>Lizards Team</a:t>
            </a:r>
            <a:endParaRPr lang="en-US"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8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Ms. Woodside</a:t>
            </a:r>
            <a:endParaRPr lang="en-US" sz="248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Back of Front Cover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Tracking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of Contents </a:t>
            </a:r>
          </a:p>
        </p:txBody>
      </p:sp>
      <p:graphicFrame>
        <p:nvGraphicFramePr>
          <p:cNvPr id="178" name="Shape 178"/>
          <p:cNvGraphicFramePr/>
          <p:nvPr/>
        </p:nvGraphicFramePr>
        <p:xfrm>
          <a:off x="457200" y="1600200"/>
          <a:ext cx="8229600" cy="2362200"/>
        </p:xfrm>
        <a:graphic>
          <a:graphicData uri="http://schemas.openxmlformats.org/drawingml/2006/table">
            <a:tbl>
              <a:tblPr firstRow="1" bandRow="1">
                <a:noFill/>
                <a:tableStyleId>{C96B0165-2CF5-4B7E-98AA-ABC05DE0FEC6}</a:tableStyleId>
              </a:tblPr>
              <a:tblGrid>
                <a:gridCol w="2743200"/>
                <a:gridCol w="2743200"/>
                <a:gridCol w="2743200"/>
              </a:tblGrid>
              <a:tr h="59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strike="noStrike" cap="none"/>
                        <a:t>Date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Page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Assignment/Activity </a:t>
                      </a:r>
                    </a:p>
                  </a:txBody>
                  <a:tcPr marL="91450" marR="91450" marT="45725" marB="45725"/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Page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Directions- Create a title page for your notebook.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Should include social studies related images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 be in COLOR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7391400" y="152400"/>
            <a:ext cx="17526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1</a:t>
            </a:r>
            <a:b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08/30/2016</a:t>
            </a:r>
          </a:p>
        </p:txBody>
      </p:sp>
      <p:pic>
        <p:nvPicPr>
          <p:cNvPr id="186" name="Shape 18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400" y="3558985"/>
            <a:ext cx="2247900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Class Guidelines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Glue handout on this page </a:t>
            </a:r>
          </a:p>
        </p:txBody>
      </p:sp>
      <p:sp>
        <p:nvSpPr>
          <p:cNvPr id="193" name="Shape 193"/>
          <p:cNvSpPr/>
          <p:nvPr/>
        </p:nvSpPr>
        <p:spPr>
          <a:xfrm>
            <a:off x="7391400" y="107997"/>
            <a:ext cx="17526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2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08/30/2016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Smart Starter Procedures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Glue handout on this page </a:t>
            </a:r>
          </a:p>
        </p:txBody>
      </p:sp>
      <p:sp>
        <p:nvSpPr>
          <p:cNvPr id="200" name="Shape 200"/>
          <p:cNvSpPr/>
          <p:nvPr/>
        </p:nvSpPr>
        <p:spPr>
          <a:xfrm>
            <a:off x="7391400" y="107997"/>
            <a:ext cx="17526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3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08/30/2016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1 Smart Starters (1-5) 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 #1- None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 #2- Answer the following questions on your Week 1 Smart Starter page (Page 4)</a:t>
            </a:r>
          </a:p>
          <a:p>
            <a:pPr marL="742950" marR="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do you turn in homework and classwork?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percentage is classwork worth towards your final grade?</a:t>
            </a:r>
          </a:p>
        </p:txBody>
      </p:sp>
      <p:sp>
        <p:nvSpPr>
          <p:cNvPr id="207" name="Shape 207"/>
          <p:cNvSpPr/>
          <p:nvPr/>
        </p:nvSpPr>
        <p:spPr>
          <a:xfrm>
            <a:off x="7391400" y="107997"/>
            <a:ext cx="1752600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Page 4</a:t>
            </a:r>
            <a:b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08/30/2016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Supplies for Success 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 student will need two 1 subject spiral notebooks this school year.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Other </a:t>
            </a:r>
            <a:r>
              <a:rPr lang="en-US" sz="29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supplies:</a:t>
            </a:r>
            <a:endParaRPr lang="en-US" sz="29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514350">
              <a:lnSpc>
                <a:spcPct val="80000"/>
              </a:lnSpc>
              <a:spcBef>
                <a:spcPts val="592"/>
              </a:spcBef>
              <a:buSzPct val="98666"/>
              <a:buFont typeface="Calibri"/>
              <a:buAutoNum type="arabicPeriod"/>
            </a:pPr>
            <a:r>
              <a:rPr lang="en-US" sz="25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Colored </a:t>
            </a:r>
            <a:r>
              <a:rPr lang="en-US" sz="25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pencils</a:t>
            </a:r>
          </a:p>
          <a:p>
            <a:pPr marL="914400" lvl="1" indent="-514350">
              <a:lnSpc>
                <a:spcPct val="80000"/>
              </a:lnSpc>
              <a:spcBef>
                <a:spcPts val="592"/>
              </a:spcBef>
              <a:buSzPct val="98666"/>
              <a:buFont typeface="Calibri"/>
              <a:buAutoNum type="arabicPeriod"/>
            </a:pPr>
            <a:r>
              <a:rPr lang="en-US" sz="25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Scissors</a:t>
            </a:r>
            <a:r>
              <a:rPr lang="en-US" sz="216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sz="216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514350">
              <a:lnSpc>
                <a:spcPct val="80000"/>
              </a:lnSpc>
              <a:spcBef>
                <a:spcPts val="592"/>
              </a:spcBef>
              <a:buSzPct val="98666"/>
              <a:buFont typeface="Calibri"/>
              <a:buAutoNum type="arabicPeriod"/>
            </a:pPr>
            <a:r>
              <a:rPr lang="en-US" sz="25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Glue sticks </a:t>
            </a:r>
          </a:p>
          <a:p>
            <a:pPr marL="914400" lvl="1" indent="-514350">
              <a:lnSpc>
                <a:spcPct val="80000"/>
              </a:lnSpc>
              <a:spcBef>
                <a:spcPts val="592"/>
              </a:spcBef>
              <a:buSzPct val="98666"/>
              <a:buFont typeface="Calibri"/>
              <a:buAutoNum type="arabicPeriod"/>
            </a:pPr>
            <a:r>
              <a:rPr lang="en-US" sz="25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ruler </a:t>
            </a:r>
          </a:p>
          <a:p>
            <a:pPr marL="514350" marR="0" lvl="0" indent="-51435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*If you need assistance getting supplies please talk to your teacher, guidance counselor, or social worker. </a:t>
            </a:r>
          </a:p>
        </p:txBody>
      </p:sp>
      <p:pic>
        <p:nvPicPr>
          <p:cNvPr id="93" name="Shape 93" descr="http://ekladata.com/TbnPc3HLqhyr0NKud-JXCJoH_AM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228600"/>
            <a:ext cx="1956138" cy="1219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 descr="C:\Documents and Settings\kmcmillen\Local Settings\Temporary Internet Files\Content.IE5\ZMP4RL53\scissors[1].gif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91400" y="228600"/>
            <a:ext cx="14478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 descr="C:\Documents and Settings\kmcmillen\Local Settings\Temporary Internet Files\Content.IE5\QQ2HD71C\314[1].jpg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2000" y="3272631"/>
            <a:ext cx="1181100" cy="1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 descr="C:\Documents and Settings\kmcmillen\Local Settings\Temporary Internet Files\Content.IE5\QQ2HD71C\805_99649[1].jp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848600" y="2362200"/>
            <a:ext cx="990599" cy="132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 descr="C:\Documents and Settings\kmcmillen\Local Settings\Temporary Internet Files\Content.IE5\TQ8B2K3V\gi01a201401241300[1]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248400" y="2438400"/>
            <a:ext cx="1322044" cy="1181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do we use Interactive Notebooks?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purpose of the Interactive Notebook is to engage students in learning while teaching them valuable organizational skills.  It is not just about keeping organized though;  it is about organizing the learning process.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use both their visual and linguistic intelligences.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Notebooks help students to systematically organize as they learn.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Notebooks become a portfolio on individual learning.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None/>
            </a:pPr>
            <a:endParaRPr sz="296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4" name="Shape 104" descr="C:\Documents and Settings\kmcmillen\Local Settings\Temporary Internet Files\Content.IE5\QQ2HD71C\question[1]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785100" y="228600"/>
            <a:ext cx="1358899" cy="1358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 of Interactive Notebooks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Data and Goal Tracking Page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Social Studies Class Guidelines 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Table of Contents</a:t>
            </a:r>
          </a:p>
          <a:p>
            <a:pPr marL="342900" marR="0" lvl="0" indent="-342900" algn="l" rtl="0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Paperclip for table of content pages not being used</a:t>
            </a:r>
          </a:p>
          <a:p>
            <a:pPr marL="342900" marR="0" lvl="0" indent="-342900" algn="l" rtl="0">
              <a:spcBef>
                <a:spcPts val="592"/>
              </a:spcBef>
              <a:buClr>
                <a:schemeClr val="dk1"/>
              </a:buClr>
              <a:buSzPct val="98666"/>
              <a:buFont typeface="Arial"/>
              <a:buChar char="•"/>
            </a:pPr>
            <a:r>
              <a:rPr lang="en-US" sz="2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Post-it Note to use as a bookmark so you don’t waste time looking for the page we left off 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1: Setup and use a Table of Contents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must keep the first four pages of their notebook free for a table of contents.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Paperclip these four pages together, and keep them paper-clipped until you use them. This will prevent you from accidentally writing where their next page of contents will eventually go.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must include </a:t>
            </a:r>
            <a:r>
              <a:rPr lang="en-US" sz="248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name of the section, the standard it meets, and the pages where they can find the material</a:t>
            </a: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96"/>
              </a:spcBef>
              <a:buClr>
                <a:schemeClr val="dk1"/>
              </a:buClr>
              <a:buSzPct val="99200"/>
              <a:buFont typeface="Arial"/>
              <a:buChar char="•"/>
            </a:pPr>
            <a:r>
              <a:rPr lang="en-US" sz="248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each page you use after the table of contents, it needs to have a number, a header, and the date it was created. </a:t>
            </a:r>
            <a:r>
              <a:rPr lang="en-US" sz="248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header should match the title of the section in the table of contents.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2: Efficient Cutting Strategies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amount of time your students spend cutting and pasting should be 1% of the time they are using this notebook to practice or apply</a:t>
            </a: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will have 5 minutes to cut and glue.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Remember you do not have to cut out each individual section, often cutting the margins will work just fine.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Students who are done early know that the next step is to help someone at their group finish cutting. Here’s an example of what this looks like: Student A finishes in two minutes. Partner B is still working, so he tears off part of the page he is working on and Student A cuts the pieces from that part of the page. 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448"/>
              </a:spcBef>
              <a:buClr>
                <a:schemeClr val="dk1"/>
              </a:buClr>
              <a:buSzPct val="101818"/>
              <a:buFont typeface="Arial"/>
              <a:buChar char="•"/>
            </a:pP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 you aren’t finished when the timer goes </a:t>
            </a:r>
            <a:r>
              <a:rPr lang="en-US" sz="224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off, you </a:t>
            </a: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need to set </a:t>
            </a:r>
            <a:r>
              <a:rPr lang="en-US" sz="2240" dirty="0" smtClean="0"/>
              <a:t>your</a:t>
            </a:r>
            <a:r>
              <a:rPr lang="en-US" sz="224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scissors aside and follow the lesson until there is a break for you to finish cutting </a:t>
            </a:r>
            <a:r>
              <a:rPr lang="en-US" sz="2240" dirty="0" smtClean="0"/>
              <a:t>your</a:t>
            </a:r>
            <a:r>
              <a:rPr lang="en-US" sz="224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24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pieces. </a:t>
            </a:r>
          </a:p>
        </p:txBody>
      </p:sp>
      <p:pic>
        <p:nvPicPr>
          <p:cNvPr id="123" name="Shape 123" descr="C:\Documents and Settings\kmcmillen\Local Settings\Temporary Internet Files\Content.IE5\TQ8B2K3V\1423835245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15200" y="5181600"/>
            <a:ext cx="1292056" cy="139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 you do with all the trash?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class helper  will take around the recycling bin to pick up all of the pieces. 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These helpers also look for scraps on the floor that need to be picked up.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 not leave trash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 or under the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desk!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Pick up paper scraps off the floor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3: Glue Use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Don’t over GLUE!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Follow the “5 dot rule”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Put four total dots of glue close to the outer edges to form a rectangle, and one dot of glue in the middle.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Shape 136" descr="http://i2.wp.com/performingineducation.com/wp-content/uploads/2014/07/glueetiquette.png?resize=400%2C400"/>
          <p:cNvPicPr preferRelativeResize="0"/>
          <p:nvPr/>
        </p:nvPicPr>
        <p:blipFill rotWithShape="1">
          <a:blip r:embed="rId3">
            <a:alphaModFix/>
          </a:blip>
          <a:srcRect r="16000" b="32000"/>
          <a:stretch/>
        </p:blipFill>
        <p:spPr>
          <a:xfrm>
            <a:off x="5638800" y="3886200"/>
            <a:ext cx="3200399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Procedure 4: Absent Students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Get any hard copies from teacher</a:t>
            </a:r>
          </a:p>
          <a:p>
            <a:pPr marL="342900" marR="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teachers master notebook to copy the assignments you missed.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YOU are responsible for making up the missed activity or assignment.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831</Words>
  <Application>Microsoft Office PowerPoint</Application>
  <PresentationFormat>On-screen Show (4:3)</PresentationFormat>
  <Paragraphs>92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Social Studies Interactive Notebook</vt:lpstr>
      <vt:lpstr>Supplies for Success </vt:lpstr>
      <vt:lpstr>Why do we use Interactive Notebooks?</vt:lpstr>
      <vt:lpstr>Components of Interactive Notebooks</vt:lpstr>
      <vt:lpstr>Procedure 1: Setup and use a Table of Contents</vt:lpstr>
      <vt:lpstr>Procedure 2: Efficient Cutting Strategies</vt:lpstr>
      <vt:lpstr>What do you do with all the trash?</vt:lpstr>
      <vt:lpstr>Procedure 3: Glue Use</vt:lpstr>
      <vt:lpstr>Procedure 4: Absent Students</vt:lpstr>
      <vt:lpstr>Procedure 5: Grading</vt:lpstr>
      <vt:lpstr>Procedure 6: Storage</vt:lpstr>
      <vt:lpstr>Let’s Get Started </vt:lpstr>
      <vt:lpstr>Front Cover of Notebook</vt:lpstr>
      <vt:lpstr>Back of Front Cover</vt:lpstr>
      <vt:lpstr>Table of Contents </vt:lpstr>
      <vt:lpstr>Title Page</vt:lpstr>
      <vt:lpstr>Class Guidelines</vt:lpstr>
      <vt:lpstr>Smart Starter Procedures</vt:lpstr>
      <vt:lpstr>Week 1 Smart Starters (1-5)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Studies Interactive Notebook</dc:title>
  <dc:creator>Kerri McMillen</dc:creator>
  <cp:lastModifiedBy>lwoodside</cp:lastModifiedBy>
  <cp:revision>7</cp:revision>
  <dcterms:modified xsi:type="dcterms:W3CDTF">2016-08-31T15:54:39Z</dcterms:modified>
</cp:coreProperties>
</file>